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</p:sldIdLst>
  <p:sldSz cy="5143500" cx="9144000"/>
  <p:notesSz cx="6858000" cy="9144000"/>
  <p:embeddedFontLst>
    <p:embeddedFont>
      <p:font typeface="Helvetica Neue"/>
      <p:regular r:id="rId141"/>
      <p:bold r:id="rId142"/>
      <p:italic r:id="rId143"/>
      <p:boldItalic r:id="rId1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3" Type="http://schemas.openxmlformats.org/officeDocument/2006/relationships/font" Target="fonts/HelveticaNeue-italic.fntdata"/><Relationship Id="rId142" Type="http://schemas.openxmlformats.org/officeDocument/2006/relationships/font" Target="fonts/HelveticaNeue-bold.fntdata"/><Relationship Id="rId141" Type="http://schemas.openxmlformats.org/officeDocument/2006/relationships/font" Target="fonts/HelveticaNeue-regular.fntdata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44" Type="http://schemas.openxmlformats.org/officeDocument/2006/relationships/font" Target="fonts/HelveticaNeue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Shape 1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Shape 1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4.png"/><Relationship Id="rId4" Type="http://schemas.openxmlformats.org/officeDocument/2006/relationships/image" Target="../media/image15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9.png"/><Relationship Id="rId4" Type="http://schemas.openxmlformats.org/officeDocument/2006/relationships/image" Target="../media/image153.png"/><Relationship Id="rId5" Type="http://schemas.openxmlformats.org/officeDocument/2006/relationships/image" Target="../media/image16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6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6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7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8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7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8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9.png"/><Relationship Id="rId4" Type="http://schemas.openxmlformats.org/officeDocument/2006/relationships/image" Target="../media/image17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8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1.png"/><Relationship Id="rId4" Type="http://schemas.openxmlformats.org/officeDocument/2006/relationships/image" Target="../media/image178.png"/><Relationship Id="rId5" Type="http://schemas.openxmlformats.org/officeDocument/2006/relationships/image" Target="../media/image17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8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8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3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9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://spockframework.github.io/spock/docs/1.0/index.html" TargetMode="External"/><Relationship Id="rId4" Type="http://schemas.openxmlformats.org/officeDocument/2006/relationships/hyperlink" Target="https://github.com/spockframework" TargetMode="External"/><Relationship Id="rId5" Type="http://schemas.openxmlformats.org/officeDocument/2006/relationships/hyperlink" Target="https://github.com/spockframework/spock-example" TargetMode="External"/><Relationship Id="rId6" Type="http://schemas.openxmlformats.org/officeDocument/2006/relationships/hyperlink" Target="https://github.com/spockframework/spock/tree/master/spock-specs/src/test/groovy/org/spockframework/smoke" TargetMode="External"/><Relationship Id="rId7" Type="http://schemas.openxmlformats.org/officeDocument/2006/relationships/hyperlink" Target="http://meetspock.appspot.com/" TargetMode="External"/><Relationship Id="rId8" Type="http://schemas.openxmlformats.org/officeDocument/2006/relationships/hyperlink" Target="https://github.com/renatoathaydes/spock-reports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hyperlink" Target="http://mrhaki.blogspot.com/search/label/Spock" TargetMode="External"/><Relationship Id="rId4" Type="http://schemas.openxmlformats.org/officeDocument/2006/relationships/hyperlink" Target="http://codepipes.com/presentations/spock-vs-junit.pdf" TargetMode="External"/><Relationship Id="rId5" Type="http://schemas.openxmlformats.org/officeDocument/2006/relationships/hyperlink" Target="https://speakerdeck.com/szpak/smarter-testing-java-code-with-spock-framework" TargetMode="External"/><Relationship Id="rId6" Type="http://schemas.openxmlformats.org/officeDocument/2006/relationships/hyperlink" Target="https://www.youtube.com/watch?v=RuTupC0I59M" TargetMode="External"/><Relationship Id="rId7" Type="http://schemas.openxmlformats.org/officeDocument/2006/relationships/hyperlink" Target="https://www.youtube.com/watch?v=i28F13zZwlg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hyperlink" Target="https://www.manning.com/books/java-testing-with-spock" TargetMode="External"/><Relationship Id="rId4" Type="http://schemas.openxmlformats.org/officeDocument/2006/relationships/hyperlink" Target="http://www.gebish.org/manual/current/" TargetMode="External"/><Relationship Id="rId5" Type="http://schemas.openxmlformats.org/officeDocument/2006/relationships/hyperlink" Target="http://www.slideshare.net/JacobAaeMikkelsen/geb-for-browser-automation" TargetMode="External"/><Relationship Id="rId6" Type="http://schemas.openxmlformats.org/officeDocument/2006/relationships/hyperlink" Target="https://twitter.com/yermilov17" TargetMode="External"/><Relationship Id="rId7" Type="http://schemas.openxmlformats.org/officeDocument/2006/relationships/hyperlink" Target="https://www.facebook.com/yaroslav.yermilov" TargetMode="External"/><Relationship Id="rId8" Type="http://schemas.openxmlformats.org/officeDocument/2006/relationships/hyperlink" Target="https://ua.linkedin.com/pub/yaroslav-yermilov/58/682/506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8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Relationship Id="rId4" Type="http://schemas.openxmlformats.org/officeDocument/2006/relationships/hyperlink" Target="https://github.com/yermilov/spock-tal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Relationship Id="rId8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Relationship Id="rId4" Type="http://schemas.openxmlformats.org/officeDocument/2006/relationships/image" Target="../media/image9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5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9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4.png"/><Relationship Id="rId4" Type="http://schemas.openxmlformats.org/officeDocument/2006/relationships/image" Target="../media/image9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3.png"/><Relationship Id="rId4" Type="http://schemas.openxmlformats.org/officeDocument/2006/relationships/image" Target="../media/image9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7.png"/><Relationship Id="rId4" Type="http://schemas.openxmlformats.org/officeDocument/2006/relationships/image" Target="../media/image9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6.png"/><Relationship Id="rId4" Type="http://schemas.openxmlformats.org/officeDocument/2006/relationships/image" Target="../media/image12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8.png"/><Relationship Id="rId4" Type="http://schemas.openxmlformats.org/officeDocument/2006/relationships/image" Target="../media/image12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1.png"/><Relationship Id="rId4" Type="http://schemas.openxmlformats.org/officeDocument/2006/relationships/image" Target="../media/image1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8.png"/><Relationship Id="rId4" Type="http://schemas.openxmlformats.org/officeDocument/2006/relationships/image" Target="../media/image13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5.png"/><Relationship Id="rId4" Type="http://schemas.openxmlformats.org/officeDocument/2006/relationships/image" Target="../media/image9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3.png"/><Relationship Id="rId4" Type="http://schemas.openxmlformats.org/officeDocument/2006/relationships/image" Target="../media/image9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6.png"/><Relationship Id="rId4" Type="http://schemas.openxmlformats.org/officeDocument/2006/relationships/image" Target="../media/image9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7.png"/><Relationship Id="rId4" Type="http://schemas.openxmlformats.org/officeDocument/2006/relationships/image" Target="../media/image13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66.png"/><Relationship Id="rId4" Type="http://schemas.openxmlformats.org/officeDocument/2006/relationships/image" Target="../media/image13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6.png"/><Relationship Id="rId4" Type="http://schemas.openxmlformats.org/officeDocument/2006/relationships/image" Target="../media/image13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7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0.png"/><Relationship Id="rId4" Type="http://schemas.openxmlformats.org/officeDocument/2006/relationships/image" Target="../media/image142.png"/><Relationship Id="rId5" Type="http://schemas.openxmlformats.org/officeDocument/2006/relationships/image" Target="../media/image14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45" name="Shape 1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Shape 146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86" name="Shape 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Shape 887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93" name="Shape 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Shape 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" y="1047400"/>
            <a:ext cx="8496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901" name="Shape 901"/>
          <p:cNvSpPr/>
          <p:nvPr/>
        </p:nvSpPr>
        <p:spPr>
          <a:xfrm>
            <a:off x="258200" y="1096925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258200" y="3028500"/>
            <a:ext cx="28251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Shape 9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" y="1312025"/>
            <a:ext cx="84677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Shape 9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909" name="Shape 909"/>
          <p:cNvSpPr/>
          <p:nvPr/>
        </p:nvSpPr>
        <p:spPr>
          <a:xfrm>
            <a:off x="258200" y="1312025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258200" y="2968300"/>
            <a:ext cx="29724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1" name="Shape 911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1363462" y="1257450"/>
            <a:ext cx="5908744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5" y="1017725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/>
          <p:nvPr/>
        </p:nvSpPr>
        <p:spPr>
          <a:xfrm>
            <a:off x="347800" y="1056775"/>
            <a:ext cx="17322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58200" y="3028500"/>
            <a:ext cx="1821900" cy="3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0" y="1003375"/>
            <a:ext cx="5452200" cy="38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sp>
        <p:nvSpPr>
          <p:cNvPr id="926" name="Shape 926"/>
          <p:cNvSpPr/>
          <p:nvPr/>
        </p:nvSpPr>
        <p:spPr>
          <a:xfrm>
            <a:off x="258200" y="1096925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258200" y="26807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8" name="Shape 9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62" y="1017712"/>
            <a:ext cx="36671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Shape 9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247" y="3132747"/>
            <a:ext cx="3565750" cy="16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Shape 930"/>
          <p:cNvSpPr/>
          <p:nvPr/>
        </p:nvSpPr>
        <p:spPr>
          <a:xfrm>
            <a:off x="7105850" y="13296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7105850" y="1669300"/>
            <a:ext cx="7383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/>
        </p:nvSpPr>
        <p:spPr>
          <a:xfrm rot="3078690">
            <a:off x="7873289" y="2897545"/>
            <a:ext cx="935871" cy="2209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33" name="Shape 933"/>
          <p:cNvCxnSpPr/>
          <p:nvPr/>
        </p:nvCxnSpPr>
        <p:spPr>
          <a:xfrm>
            <a:off x="6120250" y="2571750"/>
            <a:ext cx="2775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Shape 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45" name="Shape 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960" y="1086072"/>
            <a:ext cx="6632074" cy="37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63" name="Shape 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678"/>
            <a:ext cx="9143999" cy="302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359" y="1017725"/>
            <a:ext cx="2429547" cy="38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59562"/>
            <a:ext cx="81438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75" name="Shape 9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72" y="1017727"/>
            <a:ext cx="5805253" cy="40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Shape 976"/>
          <p:cNvCxnSpPr/>
          <p:nvPr/>
        </p:nvCxnSpPr>
        <p:spPr>
          <a:xfrm>
            <a:off x="1757150" y="1365675"/>
            <a:ext cx="3741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7" name="Shape 977"/>
          <p:cNvCxnSpPr/>
          <p:nvPr/>
        </p:nvCxnSpPr>
        <p:spPr>
          <a:xfrm>
            <a:off x="2239850" y="2142400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Shape 9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75" y="1644802"/>
            <a:ext cx="6613250" cy="22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Shape 9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cxnSp>
        <p:nvCxnSpPr>
          <p:cNvPr id="984" name="Shape 984"/>
          <p:cNvCxnSpPr/>
          <p:nvPr/>
        </p:nvCxnSpPr>
        <p:spPr>
          <a:xfrm>
            <a:off x="1340725" y="2086000"/>
            <a:ext cx="600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5" name="Shape 985"/>
          <p:cNvCxnSpPr/>
          <p:nvPr/>
        </p:nvCxnSpPr>
        <p:spPr>
          <a:xfrm>
            <a:off x="2003500" y="3234125"/>
            <a:ext cx="156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991" name="Shape 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139" y="0"/>
            <a:ext cx="51948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Shape 1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Shape 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Shape 1014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Shape 1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Shape 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Shape 103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Shape 1039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Shape 10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  <p:pic>
        <p:nvPicPr>
          <p:cNvPr id="1046" name="Shape 10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62" y="3134962"/>
            <a:ext cx="770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Shape 10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Shape 1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Shape 1064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Shape 10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Shape 10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Shape 1071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1072" name="Shape 10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Shape 10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Shape 1078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Shape 1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Shape 1084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Shape 1090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Shape 165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66" name="Shape 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Shape 167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Shape 10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Shape 1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Spock documentation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source repositories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Spock examples project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Spock smoke tests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 Web Console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Spock reports</a:t>
            </a:r>
          </a:p>
        </p:txBody>
      </p:sp>
    </p:spTree>
  </p:cSld>
  <p:clrMapOvr>
    <a:masterClrMapping/>
  </p:clrMapOvr>
  <p:transition spd="slow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14" name="Shape 1114"/>
          <p:cNvSpPr txBox="1"/>
          <p:nvPr>
            <p:ph idx="1" type="body"/>
          </p:nvPr>
        </p:nvSpPr>
        <p:spPr>
          <a:xfrm>
            <a:off x="311700" y="1152475"/>
            <a:ext cx="8520600" cy="366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mrhaki about Spock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Spock vs JUnit by Kostis Kapelonis and Athens Greece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Smarter testing Java code with Spock Framework by Marcin Zajączkowski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Idiomatic Spock by Rob Fletcher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Spock: A Logical Framework for Enterprise Testing by Ken Kousen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What’s next?</a:t>
            </a:r>
          </a:p>
        </p:txBody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 Testing with Spock by Konstantinos Kapelonis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Geb documentation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Geb for browser automation by Jacob Aae Mikkelsen</a:t>
            </a:r>
          </a:p>
          <a:p>
            <a: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https://twitter.com/yermilov17</a:t>
            </a:r>
          </a:p>
          <a:p>
            <a: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https://www.facebook.com/yaroslav.yermilov</a:t>
            </a:r>
          </a:p>
          <a:p>
            <a: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https://ua.linkedin.com/pub/yaroslav-yermilov/58/682/506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Shape 1125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Shape 1126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Shape 194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95" name="Shape 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Shape 196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Shape 203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6" name="Shape 206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7" name="Shape 207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2" name="Shape 262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71" name="Shape 271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80" name="Shape 280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301" name="Shape 301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Shape 317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18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Shape 346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47" name="Shape 347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Shape 348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Shape 349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0" name="Shape 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23139" r="16568" t="0"/>
          <a:stretch/>
        </p:blipFill>
        <p:spPr>
          <a:xfrm>
            <a:off x="5009275" y="0"/>
            <a:ext cx="4134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idx="1" type="body"/>
          </p:nvPr>
        </p:nvSpPr>
        <p:spPr>
          <a:xfrm>
            <a:off x="137325" y="1017725"/>
            <a:ext cx="85206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about modern unit testing?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try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start with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and hidden features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JUnit/TestNG/Mockito offers instead?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use Spock?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not use Spock?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use Spock?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6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0" name="Shape 4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7" name="Shape 4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Shape 438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0" name="Shape 4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9" name="Shape 4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1" name="Shape 4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9" name="Shape 4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Shape 475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 rotWithShape="1">
          <a:blip r:embed="rId3">
            <a:alphaModFix/>
          </a:blip>
          <a:srcRect b="0" l="0" r="2114" t="0"/>
          <a:stretch/>
        </p:blipFill>
        <p:spPr>
          <a:xfrm>
            <a:off x="1015637" y="1017725"/>
            <a:ext cx="7112726" cy="40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5" name="Shape 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100" y="2378800"/>
            <a:ext cx="4680549" cy="12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608"/>
            <a:ext cx="9144000" cy="28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34" name="Shape 534"/>
          <p:cNvCxnSpPr/>
          <p:nvPr/>
        </p:nvCxnSpPr>
        <p:spPr>
          <a:xfrm>
            <a:off x="4528100" y="2960250"/>
            <a:ext cx="14916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5" name="Shape 535"/>
          <p:cNvCxnSpPr/>
          <p:nvPr/>
        </p:nvCxnSpPr>
        <p:spPr>
          <a:xfrm>
            <a:off x="501625" y="3978275"/>
            <a:ext cx="1485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6" name="Shape 536"/>
          <p:cNvSpPr/>
          <p:nvPr/>
        </p:nvSpPr>
        <p:spPr>
          <a:xfrm>
            <a:off x="458100" y="3218250"/>
            <a:ext cx="662400" cy="30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7" name="Shape 537"/>
          <p:cNvCxnSpPr/>
          <p:nvPr/>
        </p:nvCxnSpPr>
        <p:spPr>
          <a:xfrm>
            <a:off x="501625" y="3722675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8" name="Shape 538"/>
          <p:cNvCxnSpPr/>
          <p:nvPr/>
        </p:nvCxnSpPr>
        <p:spPr>
          <a:xfrm>
            <a:off x="575200" y="2960250"/>
            <a:ext cx="6690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62" y="1017725"/>
            <a:ext cx="729667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4018350" y="1425025"/>
            <a:ext cx="8778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8" name="Shape 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Shape 599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Shape 606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7" name="Shape 607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Shape 621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Shape 628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Shape 650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51" name="Shape 6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0" name="Shape 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8" name="Shape 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2" name="Shape 712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30" name="Shape 130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26" name="Shape 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273"/>
            <a:ext cx="9143999" cy="250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7" y="1435587"/>
            <a:ext cx="70580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Shape 737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Shape 745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6" name="Shape 746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7" name="Shape 747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8" name="Shape 748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5" name="Shape 755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Shape 763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64" name="Shape 764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65" name="Shape 765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Shape 773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79" name="Shape 7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5" y="1017724"/>
            <a:ext cx="7781050" cy="3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/>
          <p:nvPr/>
        </p:nvSpPr>
        <p:spPr>
          <a:xfrm>
            <a:off x="1270825" y="4019825"/>
            <a:ext cx="2943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270825" y="3038100"/>
            <a:ext cx="7156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2" name="Shape 7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25" y="943075"/>
            <a:ext cx="7103149" cy="4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789" name="Shape 789"/>
          <p:cNvSpPr/>
          <p:nvPr/>
        </p:nvSpPr>
        <p:spPr>
          <a:xfrm>
            <a:off x="1578500" y="3290775"/>
            <a:ext cx="2748900" cy="15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1578500" y="2663525"/>
            <a:ext cx="64479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1" name="Shape 7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Shape 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23" y="1017725"/>
            <a:ext cx="6063974" cy="41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sp>
        <p:nvSpPr>
          <p:cNvPr id="798" name="Shape 798"/>
          <p:cNvSpPr/>
          <p:nvPr/>
        </p:nvSpPr>
        <p:spPr>
          <a:xfrm>
            <a:off x="1959750" y="3063350"/>
            <a:ext cx="3230700" cy="19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2019950" y="2563200"/>
            <a:ext cx="55515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0" name="Shape 8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7" name="Shape 137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Shape 8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/>
          <p:nvPr/>
        </p:nvSpPr>
        <p:spPr>
          <a:xfrm>
            <a:off x="525725" y="302680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525725" y="3861425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815" name="Shape 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7" name="Shape 817"/>
          <p:cNvCxnSpPr/>
          <p:nvPr/>
        </p:nvCxnSpPr>
        <p:spPr>
          <a:xfrm>
            <a:off x="16656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18" name="Shape 818"/>
          <p:cNvSpPr/>
          <p:nvPr/>
        </p:nvSpPr>
        <p:spPr>
          <a:xfrm>
            <a:off x="5257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257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825" name="Shape 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" y="1164862"/>
            <a:ext cx="61245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Shape 8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25" y="0"/>
            <a:ext cx="2986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/>
          <p:nvPr/>
        </p:nvSpPr>
        <p:spPr>
          <a:xfrm>
            <a:off x="472225" y="2329137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/>
          <p:nvPr/>
        </p:nvSpPr>
        <p:spPr>
          <a:xfrm>
            <a:off x="472225" y="3754400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Shape 833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40" name="Shape 840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8" name="Shape 858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79" name="Shape 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